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36"/>
  </p:notesMasterIdLst>
  <p:sldIdLst>
    <p:sldId id="306" r:id="rId2"/>
    <p:sldId id="305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2" r:id="rId21"/>
    <p:sldId id="284" r:id="rId22"/>
    <p:sldId id="285" r:id="rId23"/>
    <p:sldId id="287" r:id="rId24"/>
    <p:sldId id="288" r:id="rId25"/>
    <p:sldId id="290" r:id="rId26"/>
    <p:sldId id="291" r:id="rId27"/>
    <p:sldId id="292" r:id="rId28"/>
    <p:sldId id="294" r:id="rId29"/>
    <p:sldId id="296" r:id="rId30"/>
    <p:sldId id="297" r:id="rId31"/>
    <p:sldId id="299" r:id="rId32"/>
    <p:sldId id="304" r:id="rId33"/>
    <p:sldId id="302" r:id="rId34"/>
    <p:sldId id="30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82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7818" autoAdjust="0"/>
  </p:normalViewPr>
  <p:slideViewPr>
    <p:cSldViewPr snapToGrid="0">
      <p:cViewPr varScale="1">
        <p:scale>
          <a:sx n="64" d="100"/>
          <a:sy n="64" d="100"/>
        </p:scale>
        <p:origin x="10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3F36-4A19-4F7E-93F1-4C86AC6FB56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174C-0A15-4713-A5CE-7278A1E4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E174C-0A15-4713-A5CE-7278A1E4B2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6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7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1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7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430" y="434714"/>
            <a:ext cx="95787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 И ЧЕТВРТИ  РАЗРЕД</a:t>
            </a:r>
            <a:br>
              <a:rPr lang="ru-RU" sz="4000" b="1" dirty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Подручје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Пољопривреда, производња и прерада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животиња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 предавача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Васић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ас: 1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3540"/>
            <a:ext cx="10058400" cy="145075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56299"/>
            <a:ext cx="7589520" cy="4552514"/>
          </a:xfrm>
        </p:spPr>
        <p:txBody>
          <a:bodyPr>
            <a:normAutofit fontScale="92500" lnSpcReduction="20000"/>
          </a:bodyPr>
          <a:lstStyle/>
          <a:p>
            <a:r>
              <a:rPr lang="sr-Latn-R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avium</a:t>
            </a:r>
            <a:endParaRPr lang="sr-Cyrl-R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Туберкулоза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контагиозна (заразна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претежно хронична болест,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зооноза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Узрочник туберкулозе пернате живине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</a:t>
            </a:r>
            <a:r>
              <a:rPr lang="sr-Latn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avium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патоген за кокошке, ћурке, бисерке, голубове, фазане а изузетно и за неке водене птице.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Болест 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манифестује појавом нодуларних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гранулома (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туберкула) у разним ткивима и органима, код живине најчешће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дигестивном тракту.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1" y="1856299"/>
            <a:ext cx="3535323" cy="3417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0674" y="5274269"/>
            <a:ext cx="2991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*</a:t>
            </a:r>
            <a:r>
              <a:rPr lang="en-US" sz="2000" dirty="0"/>
              <a:t>Mycobacterium, </a:t>
            </a:r>
            <a:r>
              <a:rPr lang="en-US" sz="2000" dirty="0" err="1"/>
              <a:t>svetlosna</a:t>
            </a:r>
            <a:r>
              <a:rPr lang="en-US" sz="2000" dirty="0"/>
              <a:t> </a:t>
            </a:r>
            <a:r>
              <a:rPr lang="en-US" sz="2000" dirty="0" err="1"/>
              <a:t>mikroskopija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47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574988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Ларвице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Strongylus vulgaris-a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мигрирају: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(заокружи тачан одговор)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29690"/>
            <a:ext cx="10058400" cy="3439403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мезентеријалне артерије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између листова мезентеријума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панкреасу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53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513490"/>
            <a:ext cx="7012400" cy="5157133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мезентеријалне артерије</a:t>
            </a:r>
          </a:p>
          <a:p>
            <a:pPr marL="0" indent="0">
              <a:buNone/>
            </a:pP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Стронгилидозу изазивају бројне врсте из породице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Strongylus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се разликују и по путу и по трајању миграције у организму.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Незрели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 мигрирају по цревним артеријама изазивајући оштећења</a:t>
            </a:r>
            <a:r>
              <a:rPr lang="sr-Cyrl-R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Крвни угрушци који се миграцијом стварају могу довести до зачепљења артерија које снабдевају црева и довести до колика.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68" y="1978702"/>
            <a:ext cx="4082321" cy="34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869"/>
            <a:ext cx="10515600" cy="1515365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последица токсичног деловања паразита, код параскаридозе настају: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цртама написати одговоре)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53496"/>
            <a:ext cx="10058400" cy="232519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_______________________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_______________________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________________________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35" y="1259174"/>
            <a:ext cx="10921191" cy="5576341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анемија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дигестивни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поремећаји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нервни поремећаји </a:t>
            </a:r>
            <a:endParaRPr lang="sr-Latn-R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 </a:t>
            </a: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делују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штетно на организам животиње на више начина и то у многоме зависи </a:t>
            </a: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њихових морфолошких и биолошких особина.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 деловање паразита</a:t>
            </a:r>
            <a:r>
              <a:rPr lang="sr-Latn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остварује се метаболичким производима, секретима и екскретима, као и токсично деловање распаднутих паразита.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Ови отрови делују на месту стварања или након апсорпције у </a:t>
            </a: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крви</a:t>
            </a:r>
            <a:r>
              <a:rPr 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читавом организму и доводе до нервних, дигестивних сметњи, анемије и других поремећаја у зависности од органа према </a:t>
            </a:r>
            <a:r>
              <a:rPr lang="sr-Cyrl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којима показују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афинитет.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485" y="5171608"/>
            <a:ext cx="4008619" cy="15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5150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Са леве стране су латински називи, а са десне патолошки поремећаји. На линију испред патолошког поремећаја уписати број који одговара латинском називу.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29060"/>
            <a:ext cx="10058400" cy="3444723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poliuria                          _____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отежано мокрење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polakizuria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_____ неконтролисано мокрење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incontinentio urinae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 смањено излучивање мокраће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anuria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_____ учестало мокрење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stranguria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_____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повећано излучивање мокраће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oliguria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_____ престанак лучења мокраће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174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2751"/>
            <a:ext cx="10058400" cy="330103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отежано мокрење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polakizuria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неконтролисано мокрење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incontinentio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смањено излучивање мокраће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anuria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учестало мокрење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повећано излучивање мокраће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oliguria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 лучења мокраће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2037806"/>
            <a:ext cx="1041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Узрочник ждребећака је ________________.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(допунити реченицу)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59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55379"/>
            <a:ext cx="10058400" cy="4040883"/>
          </a:xfrm>
        </p:spPr>
        <p:txBody>
          <a:bodyPr>
            <a:noAutofit/>
          </a:bodyPr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equi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Болест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јавља најчешће код младих коња а изазива је бактерија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Узрочник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отпоран у спољашњој средини и на већину дезинфекционих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средстава.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Извор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су заражене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претпоставља се да су неке животиње склоније обољењу чему доприносе физички напор, лоша исхрана и хигијена.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4365"/>
            <a:ext cx="10058400" cy="1632857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Coenurus cerebralis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ларвени облик пантљичаре: </a:t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(заокружи тачан одговор)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29690"/>
            <a:ext cx="10058400" cy="3439403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човека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говеда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живине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паса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9095"/>
            <a:ext cx="10058400" cy="1686843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dirty="0" smtClean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dirty="0" smtClean="0">
                <a:solidFill>
                  <a:srgbClr val="282B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етеринарски техничар</a:t>
            </a:r>
            <a:br>
              <a:rPr lang="sr-Cyrl-R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припрема за матурски испит -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1450429"/>
            <a:ext cx="6967856" cy="5010332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паса</a:t>
            </a:r>
          </a:p>
          <a:p>
            <a:pPr marL="0" indent="0">
              <a:buNone/>
            </a:pP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Хронично </a:t>
            </a: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обољење оваца</a:t>
            </a:r>
            <a:r>
              <a:rPr lang="sr-Latn-R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sr-Cyrl-R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 ређе других </a:t>
            </a:r>
            <a:r>
              <a:rPr lang="sr-Cyrl-R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животиња.</a:t>
            </a:r>
            <a:endParaRPr lang="sr-Cyrl-C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Узрочник </a:t>
            </a: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је </a:t>
            </a:r>
            <a:r>
              <a:rPr lang="sr-Latn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Coenurus </a:t>
            </a:r>
            <a:r>
              <a:rPr lang="sr-Latn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cerebralis</a:t>
            </a:r>
            <a:r>
              <a:rPr lang="sr-Cyrl-R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sr-Cyrl-C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Ларвени </a:t>
            </a: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облик псеће пантљичаре</a:t>
            </a:r>
            <a:r>
              <a:rPr lang="sr-Latn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 Taeniae </a:t>
            </a:r>
            <a:r>
              <a:rPr lang="sr-Latn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multiceps</a:t>
            </a:r>
            <a:r>
              <a:rPr lang="sr-Cyrl-R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sr-Cyrl-C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Локализован </a:t>
            </a: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је у централном нервном </a:t>
            </a: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систему, </a:t>
            </a:r>
            <a:r>
              <a:rPr lang="sr-Cyrl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у </a:t>
            </a:r>
            <a:r>
              <a:rPr lang="sr-Cyrl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десној половини мозга.</a:t>
            </a:r>
            <a:endParaRPr lang="sr-Cyrl-C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*</a:t>
            </a:r>
            <a:r>
              <a:rPr lang="sr-Latn-CS" altLang="sr-Latn-R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Taeniae </a:t>
            </a:r>
            <a:r>
              <a:rPr lang="sr-Latn-CS" altLang="sr-Latn-RS" dirty="0">
                <a:solidFill>
                  <a:schemeClr val="tx1"/>
                </a:solidFill>
                <a:latin typeface="Times New Roman" panose="02020603050405020304" pitchFamily="18" charset="0"/>
              </a:rPr>
              <a:t>multiceps</a:t>
            </a:r>
            <a:endParaRPr lang="sr-Cyrl-RS" altLang="sr-Latn-R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 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дужине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488" y="1564017"/>
            <a:ext cx="3915509" cy="375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70" y="5011752"/>
            <a:ext cx="3495492" cy="171883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312826" y="5871168"/>
            <a:ext cx="716744" cy="19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6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Крв боје катрана која се не груша карактеристична је за: </a:t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(заокружи тачан одговор)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72936"/>
            <a:ext cx="10058400" cy="3596157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Бруцелозу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Туберкулозу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Антракс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Салмонелозу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70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377" y="1371600"/>
            <a:ext cx="7402143" cy="5265683"/>
          </a:xfrm>
        </p:spPr>
        <p:txBody>
          <a:bodyPr>
            <a:no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Антракс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Антракс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акутна бактеријска заразна болест изазвана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anthracis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(зооноза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Животиње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понекад угину без претходних симптома а лешеви су надути, без мртвачке укочености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 природних отвора се цеди тамна пенушава незгрушана крв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боје.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Узрочник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спољашњој средини ствара споре које остају активне у земљи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38" y="1856501"/>
            <a:ext cx="3842480" cy="40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Заједнички симптоми зачепљења једњака, без обзира на његову локализацију, су: </a:t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(заокружи тачне одговоре)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5370"/>
            <a:ext cx="10058400" cy="3713723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Dispnoa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Salivatio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Anorexia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Tussis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Meteorismus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Diarea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Regurgitacija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36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3490"/>
            <a:ext cx="10058400" cy="4162096"/>
          </a:xfrm>
        </p:spPr>
        <p:txBody>
          <a:bodyPr>
            <a:normAutofit/>
          </a:bodyPr>
          <a:lstStyle/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Salivatio</a:t>
            </a:r>
          </a:p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Anorexia </a:t>
            </a:r>
          </a:p>
          <a:p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Meteorismus 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Зачепљење једњака-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 oesophagi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Salivatio-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лучење пљувачке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Anorexia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-губитак апетита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Meteorismus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-надутост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632857"/>
            <a:ext cx="10711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Такозвано „тиграсто срце“ је карактеристично за _________________.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(допунити реченицу)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579919"/>
            <a:ext cx="7140671" cy="498577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Слинавку и шап </a:t>
            </a:r>
          </a:p>
          <a:p>
            <a:pPr marL="0" indent="0">
              <a:buNone/>
            </a:pP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Нарочито опасна заразна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 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зооноза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Узрочник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RNK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који припада фамилији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Picornaviridae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младих животиња могу се запазити дегенеративне промене на срцу у виду бело жутих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пруга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тигрово срце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Срце је увећано и изгледа као кувано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месо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56" y="1579918"/>
            <a:ext cx="4006020" cy="3484818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8613672" y="5064736"/>
            <a:ext cx="2883784" cy="15009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Светле површине представљају некрозу миокарда</a:t>
            </a:r>
          </a:p>
        </p:txBody>
      </p:sp>
    </p:spTree>
    <p:extLst>
      <p:ext uri="{BB962C8B-B14F-4D97-AF65-F5344CB8AC3E}">
        <p14:creationId xmlns:p14="http://schemas.microsoft.com/office/powerpoint/2010/main" val="1813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8626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Са леве стране су уписани патолошки појмови, а са десне латински називи. На линију испред патолошког појма упиши број који одговара латинском називу: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81942"/>
            <a:ext cx="10058400" cy="3387151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повраћање крви                               _____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sputum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искашљавање чисте крви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_____  tusis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кашаљ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_____  haematemesis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испљувак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_____ haemoptie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21130"/>
            <a:ext cx="10058400" cy="3347963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повраћање крви                            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искашљавање чисте крви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tusis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кашаљ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haematemesis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испљувак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haemoptie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9259"/>
            <a:ext cx="10058400" cy="1355446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Са леве стране су болести, а са десне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промене које их прате. На линију поред одговарајуће промене упиши број који одговара врсти болести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46" y="2518561"/>
            <a:ext cx="11422505" cy="3635345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Болест плавог језика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Скрејпи                     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  едем усана и језика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Bovina spongioformna encephalopatia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_____  атаксија задњих ногу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530017"/>
            <a:ext cx="10515600" cy="1325563"/>
          </a:xfrm>
        </p:spPr>
        <p:txBody>
          <a:bodyPr/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Сингамоза птица је: </a:t>
            </a:r>
            <a:b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заокружи тачан одговор)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42754"/>
            <a:ext cx="10058400" cy="241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бактеријска болест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паразитска болест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вирусна болест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83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86" y="1718441"/>
            <a:ext cx="11302583" cy="4577428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Болест плавог језика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Скрејпи                                                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 усана и језика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Bovina spongioformna encephalopatia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__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3_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атаксија задњих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ногу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свраб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усана и језика – оток усана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језика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Атаксија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задњих ногу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некоординисани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4852"/>
            <a:ext cx="10554325" cy="1647537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табели су наведени називи болести, њихови латински називи и узрочници који их изазивају. Ваш задатак је да попуните табелу према датим елементима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78834"/>
              </p:ext>
            </p:extLst>
          </p:nvPr>
        </p:nvGraphicFramePr>
        <p:xfrm>
          <a:off x="1086161" y="2053653"/>
          <a:ext cx="10306362" cy="439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454">
                  <a:extLst>
                    <a:ext uri="{9D8B030D-6E8A-4147-A177-3AD203B41FA5}">
                      <a16:colId xmlns:a16="http://schemas.microsoft.com/office/drawing/2014/main" val="128902778"/>
                    </a:ext>
                  </a:extLst>
                </a:gridCol>
                <a:gridCol w="3435454">
                  <a:extLst>
                    <a:ext uri="{9D8B030D-6E8A-4147-A177-3AD203B41FA5}">
                      <a16:colId xmlns:a16="http://schemas.microsoft.com/office/drawing/2014/main" val="3097902347"/>
                    </a:ext>
                  </a:extLst>
                </a:gridCol>
                <a:gridCol w="3435454">
                  <a:extLst>
                    <a:ext uri="{9D8B030D-6E8A-4147-A177-3AD203B41FA5}">
                      <a16:colId xmlns:a16="http://schemas.microsoft.com/office/drawing/2014/main" val="2887696900"/>
                    </a:ext>
                  </a:extLst>
                </a:gridCol>
              </a:tblGrid>
              <a:tr h="880225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 болести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Латински</a:t>
                      </a:r>
                      <a:r>
                        <a:rPr lang="sr-Cyrl-R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назив болести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Узрочници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90620"/>
                  </a:ext>
                </a:extLst>
              </a:tr>
              <a:tr h="1156999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sr-Cyrl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Акутно запаљење бубрега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Streptokoke i</a:t>
                      </a:r>
                    </a:p>
                    <a:p>
                      <a:r>
                        <a:rPr lang="sr-Latn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27773"/>
                  </a:ext>
                </a:extLst>
              </a:tr>
              <a:tr h="1204763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2.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Nephritis</a:t>
                      </a:r>
                      <a:r>
                        <a:rPr lang="sr-Latn-R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purulenta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Escherichia</a:t>
                      </a:r>
                      <a:r>
                        <a:rPr lang="sr-Latn-R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colli i</a:t>
                      </a:r>
                    </a:p>
                    <a:p>
                      <a:r>
                        <a:rPr lang="sr-Latn-R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72650"/>
                  </a:ext>
                </a:extLst>
              </a:tr>
              <a:tr h="1156999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3.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папрат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6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табели су наведени називи болести, њихови латински називи и узрочници који их изазивају. Ваш задатак је да попуните табелу према датим елементима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49792"/>
            <a:ext cx="10683388" cy="4590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11305" y="4369995"/>
            <a:ext cx="2712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 </a:t>
            </a:r>
            <a:r>
              <a:rPr lang="sr-Latn-R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423" y="5340031"/>
            <a:ext cx="263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Haematuria vesicalis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chronica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2695" y="5524696"/>
            <a:ext cx="3140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Везикуларна хематурија говеда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32695" y="4245076"/>
            <a:ext cx="2681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Гнојно запаљење бубрега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074464" y="3240035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Nephritis acuta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1305" y="3188213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stafilokoke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2"/>
            <a:ext cx="10515600" cy="6033272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://www.mojaskola.gov.rs/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724297"/>
            <a:ext cx="10217331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1" y="1443840"/>
            <a:ext cx="9588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ОВА ПРЕЗЕНТАЦИЈА ЈЕ НЕКОМЕРЦИЈАЛНА!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неpосредног поучавања на настави ЗАКОН О АУТОРСКИМ И СРОДНИМ ПРАВИМА (Сл. Гласник РС бр 104/2009 и 99/2011)</a:t>
            </a:r>
          </a:p>
          <a:p>
            <a:pPr algn="ctr"/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92" y="1592317"/>
            <a:ext cx="10580058" cy="4493173"/>
          </a:xfrm>
        </p:spPr>
        <p:txBody>
          <a:bodyPr>
            <a:norm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паразитска болест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Сингамоза је паразитско обољење органа за дисање неких врста дивљих и домаћих птица и живине проузроковано са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Syngamus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trachea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88563" y="3346021"/>
            <a:ext cx="2473379" cy="397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63" y="4094324"/>
            <a:ext cx="4111802" cy="24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7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Код којих животиња се најчешће јавља кокцидиоза:</a:t>
            </a:r>
            <a:b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(заокружи тачне одговоре)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710"/>
            <a:ext cx="10058400" cy="2647889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оваца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живине 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паса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кунића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свиња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Тачни одговори су: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18897"/>
            <a:ext cx="6265761" cy="525172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живине</a:t>
            </a:r>
          </a:p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кунића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Паразитска болест домаћих животиња и живине изазвана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кокцидијама 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интрацелуларним протозо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ма) из породице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Eimeridae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Јавља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код више врста животиња али према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учесталости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најчешће код  живине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кунића.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75" y="1199213"/>
            <a:ext cx="4698545" cy="263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041" y="3832999"/>
            <a:ext cx="4671046" cy="24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275" y="1528353"/>
            <a:ext cx="10620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Кљуцање клоаке, перја, кљуцање јаја, кљуцање главе су облици __________________.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(допунити реченицу)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6552"/>
            <a:ext cx="10439400" cy="513955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Канибализма</a:t>
            </a:r>
          </a:p>
          <a:p>
            <a:pPr marL="0" indent="0">
              <a:buNone/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Кљуцање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живине често може да прерасте у канибализам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може да представља значајан проблем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бити узрок развоја опасних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болести.</a:t>
            </a:r>
            <a:r>
              <a:rPr lang="sr-Cyrl-RS" dirty="0" smtClean="0"/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62" y="3986957"/>
            <a:ext cx="4645238" cy="256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34" y="3969431"/>
            <a:ext cx="4676931" cy="25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2" y="1658983"/>
            <a:ext cx="9535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Узрочник туберкулозе код птица је _________________. </a:t>
            </a: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(допунити реченицу)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1317</Words>
  <Application>Microsoft Office PowerPoint</Application>
  <PresentationFormat>Widescreen</PresentationFormat>
  <Paragraphs>183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 Ветеринарски техничар - припрема за матурски испит -</vt:lpstr>
      <vt:lpstr>1. Сингамоза птица је:  (заокружи тачан одговор)</vt:lpstr>
      <vt:lpstr>Тачан одговор је:</vt:lpstr>
      <vt:lpstr>2. Код којих животиња се најчешће јавља кокцидиоза: (заокружи тачне одговоре)</vt:lpstr>
      <vt:lpstr>Тачни одговори су:</vt:lpstr>
      <vt:lpstr>PowerPoint Presentation</vt:lpstr>
      <vt:lpstr>Тачан одговор је:</vt:lpstr>
      <vt:lpstr>PowerPoint Presentation</vt:lpstr>
      <vt:lpstr>Тачан одговор је:</vt:lpstr>
      <vt:lpstr>5. Ларвице Strongylus vulgaris-a мигрирају: (заокружи тачан одговор) </vt:lpstr>
      <vt:lpstr>Тачан одговор је: </vt:lpstr>
      <vt:lpstr>6. Као последица токсичног деловања паразита, код параскаридозе настају:  (на цртама написати одговоре)</vt:lpstr>
      <vt:lpstr>Тачни одговори су:</vt:lpstr>
      <vt:lpstr>7. Са леве стране су латински називи, а са десне патолошки поремећаји. На линију испред патолошког поремећаја уписати број који одговара латинском називу.</vt:lpstr>
      <vt:lpstr>Тачни одговори су:</vt:lpstr>
      <vt:lpstr>PowerPoint Presentation</vt:lpstr>
      <vt:lpstr>Тачан одговор је: </vt:lpstr>
      <vt:lpstr>9. Coenurus cerebralis је ларвени облик пантљичаре:  (заокружи тачан одговор) </vt:lpstr>
      <vt:lpstr>Тачан одговор је:</vt:lpstr>
      <vt:lpstr>10. Крв боје катрана која се не груша карактеристична је за:  (заокружи тачан одговор)</vt:lpstr>
      <vt:lpstr>Тачан одговор је: </vt:lpstr>
      <vt:lpstr>11. Заједнички симптоми зачепљења једњака, без обзира на његову локализацију, су:  (заокружи тачне одговоре)</vt:lpstr>
      <vt:lpstr>Тачни одговори су: </vt:lpstr>
      <vt:lpstr>PowerPoint Presentation</vt:lpstr>
      <vt:lpstr>Тачан одговор је: </vt:lpstr>
      <vt:lpstr>13. Са леве стране су уписани патолошки појмови, а са десне латински називи. На линију испред патолошког појма упиши број који одговара латинском називу:</vt:lpstr>
      <vt:lpstr>Тачни одговори су:</vt:lpstr>
      <vt:lpstr>14. Са леве стране су болести, а са десне стране промене које их прате. На линију поред одговарајуће промене упиши број који одговара врсти болести </vt:lpstr>
      <vt:lpstr>Тачни одговори су:</vt:lpstr>
      <vt:lpstr>15. У табели су наведени називи болести, њихови латински називи и узрочници који их изазивају. Ваш задатак је да попуните табелу према датим елементима.</vt:lpstr>
      <vt:lpstr>15. У табели су наведени називи болести, њихови латински називи и узрочници који их изазивају. Ваш задатак је да попуните табелу према датим елементима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Припрема за матурски испит  ветеринарски техничар</dc:title>
  <dc:creator>PC</dc:creator>
  <cp:lastModifiedBy>PC</cp:lastModifiedBy>
  <cp:revision>99</cp:revision>
  <dcterms:created xsi:type="dcterms:W3CDTF">2020-05-01T13:59:30Z</dcterms:created>
  <dcterms:modified xsi:type="dcterms:W3CDTF">2020-05-06T18:43:45Z</dcterms:modified>
</cp:coreProperties>
</file>